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notesMasterIdLst>
    <p:notesMasterId r:id="rId43"/>
  </p:notesMasterIdLst>
  <p:sldIdLst>
    <p:sldId id="256" r:id="rId2"/>
    <p:sldId id="359" r:id="rId3"/>
    <p:sldId id="397" r:id="rId4"/>
    <p:sldId id="398" r:id="rId5"/>
    <p:sldId id="399" r:id="rId6"/>
    <p:sldId id="415" r:id="rId7"/>
    <p:sldId id="417" r:id="rId8"/>
    <p:sldId id="418" r:id="rId9"/>
    <p:sldId id="419" r:id="rId10"/>
    <p:sldId id="404" r:id="rId11"/>
    <p:sldId id="405" r:id="rId12"/>
    <p:sldId id="406" r:id="rId13"/>
    <p:sldId id="380" r:id="rId14"/>
    <p:sldId id="420" r:id="rId15"/>
    <p:sldId id="421" r:id="rId16"/>
    <p:sldId id="422" r:id="rId17"/>
    <p:sldId id="426" r:id="rId18"/>
    <p:sldId id="410" r:id="rId19"/>
    <p:sldId id="411" r:id="rId20"/>
    <p:sldId id="423" r:id="rId21"/>
    <p:sldId id="424" r:id="rId22"/>
    <p:sldId id="414" r:id="rId23"/>
    <p:sldId id="425" r:id="rId24"/>
    <p:sldId id="429" r:id="rId25"/>
    <p:sldId id="427" r:id="rId26"/>
    <p:sldId id="428" r:id="rId27"/>
    <p:sldId id="430" r:id="rId28"/>
    <p:sldId id="432" r:id="rId29"/>
    <p:sldId id="433" r:id="rId30"/>
    <p:sldId id="434" r:id="rId31"/>
    <p:sldId id="435" r:id="rId32"/>
    <p:sldId id="436" r:id="rId33"/>
    <p:sldId id="437" r:id="rId34"/>
    <p:sldId id="438" r:id="rId35"/>
    <p:sldId id="444" r:id="rId36"/>
    <p:sldId id="446" r:id="rId37"/>
    <p:sldId id="442" r:id="rId38"/>
    <p:sldId id="439" r:id="rId39"/>
    <p:sldId id="440" r:id="rId40"/>
    <p:sldId id="441" r:id="rId41"/>
    <p:sldId id="39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90ACF2-72AA-4381-80D7-DC8CF6202243}">
          <p14:sldIdLst>
            <p14:sldId id="256"/>
            <p14:sldId id="359"/>
            <p14:sldId id="397"/>
            <p14:sldId id="398"/>
            <p14:sldId id="399"/>
            <p14:sldId id="415"/>
            <p14:sldId id="417"/>
            <p14:sldId id="418"/>
            <p14:sldId id="419"/>
            <p14:sldId id="404"/>
            <p14:sldId id="405"/>
            <p14:sldId id="406"/>
            <p14:sldId id="380"/>
            <p14:sldId id="420"/>
            <p14:sldId id="421"/>
            <p14:sldId id="422"/>
            <p14:sldId id="426"/>
            <p14:sldId id="410"/>
            <p14:sldId id="411"/>
            <p14:sldId id="423"/>
            <p14:sldId id="424"/>
            <p14:sldId id="414"/>
            <p14:sldId id="425"/>
            <p14:sldId id="429"/>
            <p14:sldId id="427"/>
            <p14:sldId id="428"/>
            <p14:sldId id="430"/>
            <p14:sldId id="432"/>
            <p14:sldId id="433"/>
            <p14:sldId id="434"/>
            <p14:sldId id="435"/>
            <p14:sldId id="436"/>
            <p14:sldId id="437"/>
            <p14:sldId id="438"/>
            <p14:sldId id="444"/>
            <p14:sldId id="446"/>
            <p14:sldId id="442"/>
            <p14:sldId id="439"/>
            <p14:sldId id="440"/>
            <p14:sldId id="441"/>
            <p14:sldId id="396"/>
          </p14:sldIdLst>
        </p14:section>
        <p14:section name="Untitled Section" id="{BB5DA9D8-AADB-4E1A-8517-D0069D7037F0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1A24"/>
    <a:srgbClr val="1F1825"/>
    <a:srgbClr val="CFA983"/>
    <a:srgbClr val="FAF4AC"/>
    <a:srgbClr val="B37C45"/>
    <a:srgbClr val="1C1813"/>
    <a:srgbClr val="E19E70"/>
    <a:srgbClr val="B5826B"/>
    <a:srgbClr val="663004"/>
    <a:srgbClr val="231E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B844D-17A5-4DCB-BCC0-DC68684529FC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C32A7-92CE-48DF-BCA0-91AC15309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69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3B2A-8983-420B-8DF9-79FF35C0B64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52A8-C1E8-4E67-9FAA-5406853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5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3B2A-8983-420B-8DF9-79FF35C0B64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52A8-C1E8-4E67-9FAA-5406853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16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3B2A-8983-420B-8DF9-79FF35C0B64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52A8-C1E8-4E67-9FAA-5406853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1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3B2A-8983-420B-8DF9-79FF35C0B64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52A8-C1E8-4E67-9FAA-5406853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87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3B2A-8983-420B-8DF9-79FF35C0B64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52A8-C1E8-4E67-9FAA-5406853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5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3B2A-8983-420B-8DF9-79FF35C0B64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52A8-C1E8-4E67-9FAA-5406853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3B2A-8983-420B-8DF9-79FF35C0B64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52A8-C1E8-4E67-9FAA-5406853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72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3B2A-8983-420B-8DF9-79FF35C0B64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52A8-C1E8-4E67-9FAA-5406853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33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3B2A-8983-420B-8DF9-79FF35C0B64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52A8-C1E8-4E67-9FAA-5406853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5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3B2A-8983-420B-8DF9-79FF35C0B64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52A8-C1E8-4E67-9FAA-5406853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43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73B2A-8983-420B-8DF9-79FF35C0B64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52A8-C1E8-4E67-9FAA-5406853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8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73B2A-8983-420B-8DF9-79FF35C0B644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F52A8-C1E8-4E67-9FAA-5406853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77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5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0311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w Cen MT Condensed Extra Bold" panose="020B0803020202020204" pitchFamily="34" charset="0"/>
              </a:rPr>
              <a:t>“Now Elijah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the </a:t>
            </a:r>
            <a:r>
              <a:rPr lang="en-US" sz="6000" dirty="0" err="1" smtClean="0">
                <a:latin typeface="Tw Cen MT Condensed Extra Bold" panose="020B0803020202020204" pitchFamily="34" charset="0"/>
              </a:rPr>
              <a:t>Tishbite</a:t>
            </a:r>
            <a:r>
              <a:rPr lang="en-US" sz="6000" dirty="0">
                <a:latin typeface="Tw Cen MT Condensed Extra Bold" panose="020B0803020202020204" pitchFamily="34" charset="0"/>
              </a:rPr>
              <a:t>, from </a:t>
            </a:r>
            <a:r>
              <a:rPr lang="en-US" sz="6000" dirty="0" err="1">
                <a:latin typeface="Tw Cen MT Condensed Extra Bold" panose="020B0803020202020204" pitchFamily="34" charset="0"/>
              </a:rPr>
              <a:t>Tishbe</a:t>
            </a:r>
            <a:r>
              <a:rPr lang="en-US" sz="6000" dirty="0">
                <a:latin typeface="Tw Cen MT Condensed Extra Bold" panose="020B0803020202020204" pitchFamily="34" charset="0"/>
              </a:rPr>
              <a:t>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in Gilead,”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862" y="0"/>
            <a:ext cx="438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w Cen MT Condensed Extra Bold" panose="020B0803020202020204" pitchFamily="34" charset="0"/>
              </a:rPr>
              <a:t>1 </a:t>
            </a:r>
            <a:r>
              <a:rPr lang="en-US" sz="5400" dirty="0">
                <a:latin typeface="Tw Cen MT Condensed Extra Bold" panose="020B0803020202020204" pitchFamily="34" charset="0"/>
              </a:rPr>
              <a:t>Kings </a:t>
            </a:r>
            <a:r>
              <a:rPr lang="en-US" sz="5400" dirty="0" smtClean="0">
                <a:latin typeface="Tw Cen MT Condensed Extra Bold" panose="020B0803020202020204" pitchFamily="34" charset="0"/>
              </a:rPr>
              <a:t>17:1</a:t>
            </a:r>
            <a:endParaRPr lang="en-US" sz="54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5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03110"/>
            <a:ext cx="1219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Tw Cen MT Condensed Extra Bold" panose="020B0803020202020204" pitchFamily="34" charset="0"/>
              </a:rPr>
              <a:t>“Now Elijah </a:t>
            </a:r>
            <a:r>
              <a:rPr lang="en-US" sz="6000" dirty="0" smtClean="0">
                <a:solidFill>
                  <a:schemeClr val="tx1">
                    <a:lumMod val="50000"/>
                  </a:schemeClr>
                </a:solidFill>
                <a:latin typeface="Tw Cen MT Condensed Extra Bold" panose="020B0803020202020204" pitchFamily="34" charset="0"/>
              </a:rPr>
              <a:t>the </a:t>
            </a:r>
            <a:r>
              <a:rPr lang="en-US" sz="6000" dirty="0" err="1" smtClean="0">
                <a:solidFill>
                  <a:schemeClr val="tx1">
                    <a:lumMod val="50000"/>
                  </a:schemeClr>
                </a:solidFill>
                <a:latin typeface="Tw Cen MT Condensed Extra Bold" panose="020B0803020202020204" pitchFamily="34" charset="0"/>
              </a:rPr>
              <a:t>Tishbite</a:t>
            </a:r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Tw Cen MT Condensed Extra Bold" panose="020B0803020202020204" pitchFamily="34" charset="0"/>
              </a:rPr>
              <a:t>, from </a:t>
            </a:r>
            <a:r>
              <a:rPr lang="en-US" sz="6000" dirty="0" err="1">
                <a:solidFill>
                  <a:schemeClr val="tx1">
                    <a:lumMod val="50000"/>
                  </a:schemeClr>
                </a:solidFill>
                <a:latin typeface="Tw Cen MT Condensed Extra Bold" panose="020B0803020202020204" pitchFamily="34" charset="0"/>
              </a:rPr>
              <a:t>Tishbe</a:t>
            </a:r>
            <a:r>
              <a:rPr lang="en-US" sz="6000" dirty="0">
                <a:solidFill>
                  <a:schemeClr val="tx1">
                    <a:lumMod val="50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6000" dirty="0" smtClean="0">
                <a:solidFill>
                  <a:schemeClr val="tx1">
                    <a:lumMod val="50000"/>
                  </a:schemeClr>
                </a:solidFill>
                <a:latin typeface="Tw Cen MT Condensed Extra Bold" panose="020B0803020202020204" pitchFamily="34" charset="0"/>
              </a:rPr>
              <a:t>in Gilead,”</a:t>
            </a:r>
          </a:p>
          <a:p>
            <a:pPr algn="ctr"/>
            <a:r>
              <a:rPr lang="en-US" sz="6000" dirty="0" smtClean="0">
                <a:latin typeface="Tw Cen MT Condensed Extra Bold" panose="020B0803020202020204" pitchFamily="34" charset="0"/>
              </a:rPr>
              <a:t>“</a:t>
            </a:r>
            <a:r>
              <a:rPr lang="en-US" sz="6000" dirty="0">
                <a:latin typeface="Tw Cen MT Condensed Extra Bold" panose="020B0803020202020204" pitchFamily="34" charset="0"/>
              </a:rPr>
              <a:t>He said to King Ahab, ‘As the</a:t>
            </a:r>
          </a:p>
          <a:p>
            <a:pPr algn="ctr"/>
            <a:r>
              <a:rPr lang="en-US" sz="6000" dirty="0">
                <a:latin typeface="Tw Cen MT Condensed Extra Bold" panose="020B0803020202020204" pitchFamily="34" charset="0"/>
              </a:rPr>
              <a:t>LORD, the God of Israel, lives, whom I serve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,’</a:t>
            </a:r>
            <a:endParaRPr lang="en-US" sz="6600" dirty="0">
              <a:latin typeface="Tw Cen MT Condensed Extra Bold" panose="020B08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862" y="0"/>
            <a:ext cx="438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w Cen MT Condensed Extra Bold" panose="020B0803020202020204" pitchFamily="34" charset="0"/>
              </a:rPr>
              <a:t>1 </a:t>
            </a:r>
            <a:r>
              <a:rPr lang="en-US" sz="5400" dirty="0">
                <a:latin typeface="Tw Cen MT Condensed Extra Bold" panose="020B0803020202020204" pitchFamily="34" charset="0"/>
              </a:rPr>
              <a:t>Kings </a:t>
            </a:r>
            <a:r>
              <a:rPr lang="en-US" sz="5400" dirty="0" smtClean="0">
                <a:latin typeface="Tw Cen MT Condensed Extra Bold" panose="020B0803020202020204" pitchFamily="34" charset="0"/>
              </a:rPr>
              <a:t>17:1</a:t>
            </a:r>
            <a:endParaRPr lang="en-US" sz="54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74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03110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w Cen MT Condensed Extra Bold" panose="020B0803020202020204" pitchFamily="34" charset="0"/>
              </a:rPr>
              <a:t>“</a:t>
            </a:r>
            <a:r>
              <a:rPr lang="en-US" sz="6000" dirty="0">
                <a:latin typeface="Tw Cen MT Condensed Extra Bold" panose="020B0803020202020204" pitchFamily="34" charset="0"/>
              </a:rPr>
              <a:t>The Lord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who lives</a:t>
            </a:r>
            <a:r>
              <a:rPr lang="en-US" sz="6000" dirty="0">
                <a:latin typeface="Tw Cen MT Condensed Extra Bold" panose="020B0803020202020204" pitchFamily="34" charset="0"/>
              </a:rPr>
              <a:t>, whom I serve,” he says, “there will neither be dew nor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rain in </a:t>
            </a:r>
            <a:r>
              <a:rPr lang="en-US" sz="6000" dirty="0">
                <a:latin typeface="Tw Cen MT Condensed Extra Bold" panose="020B0803020202020204" pitchFamily="34" charset="0"/>
              </a:rPr>
              <a:t>the next few years except at my word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.”</a:t>
            </a:r>
            <a:endParaRPr lang="en-US" sz="6600" dirty="0">
              <a:latin typeface="Tw Cen MT Condensed Extra Bold" panose="020B08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862" y="0"/>
            <a:ext cx="438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w Cen MT Condensed Extra Bold" panose="020B0803020202020204" pitchFamily="34" charset="0"/>
              </a:rPr>
              <a:t>1 </a:t>
            </a:r>
            <a:r>
              <a:rPr lang="en-US" sz="5400" dirty="0">
                <a:latin typeface="Tw Cen MT Condensed Extra Bold" panose="020B0803020202020204" pitchFamily="34" charset="0"/>
              </a:rPr>
              <a:t>Kings </a:t>
            </a:r>
            <a:r>
              <a:rPr lang="en-US" sz="5400" dirty="0" smtClean="0">
                <a:latin typeface="Tw Cen MT Condensed Extra Bold" panose="020B0803020202020204" pitchFamily="34" charset="0"/>
              </a:rPr>
              <a:t>17:1</a:t>
            </a:r>
            <a:endParaRPr lang="en-US" sz="54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Space Jam 2: ecco quando potrebbe uscire il teaser del fi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61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22515" y="548640"/>
            <a:ext cx="11260182" cy="5904411"/>
          </a:xfrm>
          <a:prstGeom prst="flowChartAlternateProcess">
            <a:avLst/>
          </a:prstGeom>
          <a:solidFill>
            <a:srgbClr val="1C181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2515" y="2156660"/>
            <a:ext cx="112601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God shapes this man in a very deep season of </a:t>
            </a:r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preparation</a:t>
            </a:r>
            <a:endParaRPr lang="en-US" sz="6600" dirty="0">
              <a:solidFill>
                <a:srgbClr val="CFA983"/>
              </a:solidFill>
              <a:latin typeface="Tw Cen MT Condensed Extra Bold" panose="020B0803020202020204" pitchFamily="34" charset="0"/>
            </a:endParaRPr>
          </a:p>
          <a:p>
            <a:pPr algn="ctr"/>
            <a:r>
              <a:rPr lang="en-US" sz="6600" dirty="0" smtClean="0">
                <a:latin typeface="Arial Black" panose="020B0A04020102020204" pitchFamily="34" charset="0"/>
              </a:rPr>
              <a:t> </a:t>
            </a:r>
            <a:endParaRPr lang="en-US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0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22515" y="548640"/>
            <a:ext cx="11260182" cy="5904411"/>
          </a:xfrm>
          <a:prstGeom prst="flowChartAlternateProcess">
            <a:avLst/>
          </a:prstGeom>
          <a:solidFill>
            <a:srgbClr val="1C181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2515" y="2272605"/>
            <a:ext cx="112601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For God to use you, first he has to prepare </a:t>
            </a:r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you</a:t>
            </a:r>
            <a:endParaRPr lang="en-US" sz="6600" dirty="0">
              <a:solidFill>
                <a:srgbClr val="CFA983"/>
              </a:solidFill>
              <a:latin typeface="Tw Cen MT Condensed Extra Bold" panose="020B0803020202020204" pitchFamily="34" charset="0"/>
            </a:endParaRPr>
          </a:p>
          <a:p>
            <a:pPr algn="ctr"/>
            <a:r>
              <a:rPr lang="en-US" sz="6600" dirty="0" smtClean="0">
                <a:latin typeface="Arial Black" panose="020B0A04020102020204" pitchFamily="34" charset="0"/>
              </a:rPr>
              <a:t> </a:t>
            </a:r>
            <a:endParaRPr lang="en-US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79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22515" y="548640"/>
            <a:ext cx="11260182" cy="5904411"/>
          </a:xfrm>
          <a:prstGeom prst="flowChartAlternateProcess">
            <a:avLst/>
          </a:prstGeom>
          <a:solidFill>
            <a:srgbClr val="1C181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3143" y="1423851"/>
            <a:ext cx="11129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Three seasons </a:t>
            </a:r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of Preparations:</a:t>
            </a:r>
            <a:r>
              <a:rPr lang="en-US" sz="6600" dirty="0" smtClean="0">
                <a:latin typeface="Arial Black" panose="020B0A04020102020204" pitchFamily="34" charset="0"/>
              </a:rPr>
              <a:t> </a:t>
            </a:r>
            <a:endParaRPr lang="en-US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25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22515" y="548640"/>
            <a:ext cx="11260182" cy="5904411"/>
          </a:xfrm>
          <a:prstGeom prst="flowChartAlternateProcess">
            <a:avLst/>
          </a:prstGeom>
          <a:solidFill>
            <a:srgbClr val="1C181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3143" y="1423851"/>
            <a:ext cx="1112955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Three seasons </a:t>
            </a:r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of Preparations</a:t>
            </a:r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:</a:t>
            </a:r>
          </a:p>
          <a:p>
            <a:pPr marL="914400" indent="-914400" algn="ctr">
              <a:buAutoNum type="arabicPeriod"/>
            </a:pPr>
            <a:r>
              <a:rPr lang="en-US" sz="54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Season </a:t>
            </a:r>
            <a:r>
              <a:rPr lang="en-US" sz="54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of isolated </a:t>
            </a:r>
            <a:r>
              <a:rPr lang="en-US" sz="54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pain</a:t>
            </a:r>
          </a:p>
          <a:p>
            <a:pPr algn="ctr"/>
            <a:r>
              <a:rPr lang="en-US" sz="6600" dirty="0" smtClean="0">
                <a:latin typeface="Arial Black" panose="020B0A04020102020204" pitchFamily="34" charset="0"/>
              </a:rPr>
              <a:t> </a:t>
            </a:r>
            <a:endParaRPr lang="en-US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47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3643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w Cen MT Condensed Extra Bold" panose="020B0803020202020204" pitchFamily="34" charset="0"/>
              </a:rPr>
              <a:t>“Then”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862" y="0"/>
            <a:ext cx="438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w Cen MT Condensed Extra Bold" panose="020B0803020202020204" pitchFamily="34" charset="0"/>
              </a:rPr>
              <a:t>1 </a:t>
            </a:r>
            <a:r>
              <a:rPr lang="en-US" sz="5400" dirty="0">
                <a:latin typeface="Tw Cen MT Condensed Extra Bold" panose="020B0803020202020204" pitchFamily="34" charset="0"/>
              </a:rPr>
              <a:t>Kings </a:t>
            </a:r>
            <a:r>
              <a:rPr lang="en-US" sz="5400" dirty="0" smtClean="0">
                <a:latin typeface="Tw Cen MT Condensed Extra Bold" panose="020B0803020202020204" pitchFamily="34" charset="0"/>
              </a:rPr>
              <a:t>17:2-3</a:t>
            </a:r>
            <a:endParaRPr lang="en-US" sz="54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89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36430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w Cen MT Condensed Extra Bold" panose="020B0803020202020204" pitchFamily="34" charset="0"/>
              </a:rPr>
              <a:t>“Then”</a:t>
            </a:r>
          </a:p>
          <a:p>
            <a:pPr algn="ctr"/>
            <a:r>
              <a:rPr lang="en-US" sz="6000" dirty="0" smtClean="0">
                <a:latin typeface="Tw Cen MT Condensed Extra Bold" panose="020B0803020202020204" pitchFamily="34" charset="0"/>
              </a:rPr>
              <a:t>“</a:t>
            </a:r>
            <a:r>
              <a:rPr lang="en-US" sz="6000" dirty="0">
                <a:latin typeface="Tw Cen MT Condensed Extra Bold" panose="020B0803020202020204" pitchFamily="34" charset="0"/>
              </a:rPr>
              <a:t>The word of the LORD came to Elijah: ‘Leave here,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turn eastward </a:t>
            </a:r>
            <a:r>
              <a:rPr lang="en-US" sz="6000" dirty="0">
                <a:latin typeface="Tw Cen MT Condensed Extra Bold" panose="020B0803020202020204" pitchFamily="34" charset="0"/>
              </a:rPr>
              <a:t>and hide in the </a:t>
            </a:r>
            <a:r>
              <a:rPr lang="en-US" sz="6000" dirty="0" err="1">
                <a:latin typeface="Tw Cen MT Condensed Extra Bold" panose="020B0803020202020204" pitchFamily="34" charset="0"/>
              </a:rPr>
              <a:t>Kerith</a:t>
            </a:r>
            <a:r>
              <a:rPr lang="en-US" sz="6000" dirty="0">
                <a:latin typeface="Tw Cen MT Condensed Extra Bold" panose="020B0803020202020204" pitchFamily="34" charset="0"/>
              </a:rPr>
              <a:t> Ravine, east of Jordan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.’“</a:t>
            </a:r>
            <a:endParaRPr lang="en-US" sz="6600" dirty="0">
              <a:latin typeface="Tw Cen MT Condensed Extra Bold" panose="020B08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862" y="0"/>
            <a:ext cx="438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w Cen MT Condensed Extra Bold" panose="020B0803020202020204" pitchFamily="34" charset="0"/>
              </a:rPr>
              <a:t>1 </a:t>
            </a:r>
            <a:r>
              <a:rPr lang="en-US" sz="5400" dirty="0">
                <a:latin typeface="Tw Cen MT Condensed Extra Bold" panose="020B0803020202020204" pitchFamily="34" charset="0"/>
              </a:rPr>
              <a:t>Kings </a:t>
            </a:r>
            <a:r>
              <a:rPr lang="en-US" sz="5400" dirty="0" smtClean="0">
                <a:latin typeface="Tw Cen MT Condensed Extra Bold" panose="020B0803020202020204" pitchFamily="34" charset="0"/>
              </a:rPr>
              <a:t>17:2-3</a:t>
            </a:r>
            <a:endParaRPr lang="en-US" sz="54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9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2520" y="2367951"/>
            <a:ext cx="9966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C9845A"/>
                </a:solidFill>
                <a:latin typeface="Tw Cen MT Condensed Extra Bold" panose="020B0803020202020204" pitchFamily="34" charset="0"/>
              </a:rPr>
              <a:t>I </a:t>
            </a:r>
            <a:r>
              <a:rPr lang="en-US" sz="8000" dirty="0" smtClean="0">
                <a:solidFill>
                  <a:srgbClr val="C9845A"/>
                </a:solidFill>
                <a:latin typeface="Tw Cen MT Condensed Extra Bold" panose="020B0803020202020204" pitchFamily="34" charset="0"/>
              </a:rPr>
              <a:t>Kings</a:t>
            </a:r>
          </a:p>
          <a:p>
            <a:pPr algn="ctr"/>
            <a:r>
              <a:rPr lang="en-US" sz="8000" dirty="0" smtClean="0">
                <a:solidFill>
                  <a:srgbClr val="C9845A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8000" dirty="0">
                <a:solidFill>
                  <a:srgbClr val="C9845A"/>
                </a:solidFill>
                <a:latin typeface="Tw Cen MT Condensed Extra Bold" panose="020B0803020202020204" pitchFamily="34" charset="0"/>
              </a:rPr>
              <a:t>chapter </a:t>
            </a:r>
            <a:r>
              <a:rPr lang="en-US" sz="8000" dirty="0" smtClean="0">
                <a:solidFill>
                  <a:srgbClr val="C9845A"/>
                </a:solidFill>
                <a:latin typeface="Tw Cen MT Condensed Extra Bold" panose="020B0803020202020204" pitchFamily="34" charset="0"/>
              </a:rPr>
              <a:t>17</a:t>
            </a:r>
            <a:endParaRPr lang="en-US" sz="8800" dirty="0">
              <a:solidFill>
                <a:srgbClr val="C9845A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8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22515" y="548640"/>
            <a:ext cx="11260182" cy="5904411"/>
          </a:xfrm>
          <a:prstGeom prst="flowChartAlternateProcess">
            <a:avLst/>
          </a:prstGeom>
          <a:solidFill>
            <a:srgbClr val="1C181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2513" y="1231481"/>
            <a:ext cx="11260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CFA983"/>
                </a:solidFill>
                <a:latin typeface="Tw Cen MT Condensed Extra Bold" panose="020B0803020202020204" pitchFamily="34" charset="0"/>
              </a:rPr>
              <a:t>Kerith</a:t>
            </a:r>
            <a:endParaRPr lang="en-US" sz="6600" dirty="0">
              <a:solidFill>
                <a:srgbClr val="CFA983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5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22515" y="548640"/>
            <a:ext cx="11260182" cy="5904411"/>
          </a:xfrm>
          <a:prstGeom prst="flowChartAlternateProcess">
            <a:avLst/>
          </a:prstGeom>
          <a:solidFill>
            <a:srgbClr val="1C181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2513" y="1231481"/>
            <a:ext cx="11260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CFA983"/>
                </a:solidFill>
                <a:latin typeface="Tw Cen MT Condensed Extra Bold" panose="020B0803020202020204" pitchFamily="34" charset="0"/>
              </a:rPr>
              <a:t>Kerith</a:t>
            </a:r>
            <a:endParaRPr lang="en-US" sz="6600" dirty="0">
              <a:solidFill>
                <a:srgbClr val="CFA983"/>
              </a:solidFill>
              <a:latin typeface="Tw Cen MT Condensed Extra Bold" panose="020B08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516" y="2922062"/>
            <a:ext cx="111556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“</a:t>
            </a:r>
            <a:r>
              <a:rPr lang="en-US" sz="60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cut </a:t>
            </a:r>
            <a:r>
              <a:rPr lang="en-US" sz="60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off” </a:t>
            </a:r>
          </a:p>
          <a:p>
            <a:pPr algn="ctr"/>
            <a:r>
              <a:rPr lang="en-US" sz="60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or </a:t>
            </a:r>
          </a:p>
          <a:p>
            <a:pPr algn="ctr"/>
            <a:r>
              <a:rPr lang="en-US" sz="60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“</a:t>
            </a:r>
            <a:r>
              <a:rPr lang="en-US" sz="60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cut </a:t>
            </a:r>
            <a:r>
              <a:rPr lang="en-US" sz="60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down”</a:t>
            </a:r>
            <a:endParaRPr lang="en-US" sz="6000" dirty="0">
              <a:solidFill>
                <a:srgbClr val="CFA983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74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6720" y="326571"/>
            <a:ext cx="11338560" cy="6204858"/>
          </a:xfrm>
          <a:prstGeom prst="rect">
            <a:avLst/>
          </a:prstGeom>
          <a:solidFill>
            <a:srgbClr val="251A24"/>
          </a:solidFill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4101" y="396426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A983"/>
                </a:solidFill>
                <a:latin typeface="Arial Black" panose="020B0A04020102020204" pitchFamily="34" charset="0"/>
              </a:rPr>
              <a:t>A. W. Tozer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0046" y="1277896"/>
            <a:ext cx="108552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“</a:t>
            </a:r>
            <a:r>
              <a:rPr lang="en-US" sz="60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It’s doubtful that God </a:t>
            </a:r>
            <a:r>
              <a:rPr lang="en-US" sz="60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can bless </a:t>
            </a:r>
            <a:r>
              <a:rPr lang="en-US" sz="60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a man greatly until He’s hurt him deeply. It’s doubtful </a:t>
            </a:r>
            <a:r>
              <a:rPr lang="en-US" sz="60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that God </a:t>
            </a:r>
            <a:r>
              <a:rPr lang="en-US" sz="60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can bless a man greatly until He’s hurt him deeply.”</a:t>
            </a:r>
          </a:p>
        </p:txBody>
      </p:sp>
    </p:spTree>
    <p:extLst>
      <p:ext uri="{BB962C8B-B14F-4D97-AF65-F5344CB8AC3E}">
        <p14:creationId xmlns:p14="http://schemas.microsoft.com/office/powerpoint/2010/main" val="264176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22515" y="548640"/>
            <a:ext cx="11260182" cy="5904411"/>
          </a:xfrm>
          <a:prstGeom prst="flowChartAlternateProcess">
            <a:avLst/>
          </a:prstGeom>
          <a:solidFill>
            <a:srgbClr val="1C181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3143" y="1423851"/>
            <a:ext cx="111295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Three seasons </a:t>
            </a:r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of Preparations</a:t>
            </a:r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:</a:t>
            </a:r>
          </a:p>
          <a:p>
            <a:pPr marL="914400" indent="-914400" algn="ctr">
              <a:buAutoNum type="arabicPeriod"/>
            </a:pPr>
            <a:r>
              <a:rPr lang="en-US" sz="54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Season </a:t>
            </a:r>
            <a:r>
              <a:rPr lang="en-US" sz="54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of isolated </a:t>
            </a:r>
            <a:r>
              <a:rPr lang="en-US" sz="54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pain</a:t>
            </a:r>
          </a:p>
          <a:p>
            <a:pPr algn="ctr"/>
            <a:r>
              <a:rPr lang="en-US" sz="54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2. Season </a:t>
            </a:r>
            <a:r>
              <a:rPr lang="en-US" sz="54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of </a:t>
            </a:r>
            <a:r>
              <a:rPr lang="en-US" sz="54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total dependence</a:t>
            </a:r>
          </a:p>
          <a:p>
            <a:pPr algn="ctr"/>
            <a:r>
              <a:rPr lang="en-US" sz="6600" dirty="0" smtClean="0">
                <a:latin typeface="Arial Black" panose="020B0A04020102020204" pitchFamily="34" charset="0"/>
              </a:rPr>
              <a:t> </a:t>
            </a:r>
            <a:endParaRPr lang="en-US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80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31481"/>
            <a:ext cx="1219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w Cen MT Condensed Extra Bold" panose="020B0803020202020204" pitchFamily="34" charset="0"/>
              </a:rPr>
              <a:t>“Elijah, you will drink from the brook that I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have ordered </a:t>
            </a:r>
            <a:r>
              <a:rPr lang="en-US" sz="6000" dirty="0">
                <a:latin typeface="Tw Cen MT Condensed Extra Bold" panose="020B0803020202020204" pitchFamily="34" charset="0"/>
              </a:rPr>
              <a:t>the ravens to feed you there. So he did what the LORD</a:t>
            </a:r>
          </a:p>
          <a:p>
            <a:pPr algn="ctr"/>
            <a:r>
              <a:rPr lang="en-US" sz="6000" dirty="0">
                <a:latin typeface="Tw Cen MT Condensed Extra Bold" panose="020B0803020202020204" pitchFamily="34" charset="0"/>
              </a:rPr>
              <a:t>had told him. He went to the </a:t>
            </a:r>
            <a:r>
              <a:rPr lang="en-US" sz="6000" dirty="0" err="1">
                <a:latin typeface="Tw Cen MT Condensed Extra Bold" panose="020B0803020202020204" pitchFamily="34" charset="0"/>
              </a:rPr>
              <a:t>Kerith</a:t>
            </a:r>
            <a:r>
              <a:rPr lang="en-US" sz="6000" dirty="0">
                <a:latin typeface="Tw Cen MT Condensed Extra Bold" panose="020B0803020202020204" pitchFamily="34" charset="0"/>
              </a:rPr>
              <a:t> Ravine, east of Jordan,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and stayed </a:t>
            </a:r>
            <a:r>
              <a:rPr lang="en-US" sz="6000" dirty="0">
                <a:latin typeface="Tw Cen MT Condensed Extra Bold" panose="020B0803020202020204" pitchFamily="34" charset="0"/>
              </a:rPr>
              <a:t>there. The ravens brought him bread and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meat</a:t>
            </a:r>
            <a:endParaRPr lang="en-US" sz="6600" dirty="0">
              <a:latin typeface="Tw Cen MT Condensed Extra Bold" panose="020B08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862" y="0"/>
            <a:ext cx="438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w Cen MT Condensed Extra Bold" panose="020B0803020202020204" pitchFamily="34" charset="0"/>
              </a:rPr>
              <a:t>1 </a:t>
            </a:r>
            <a:r>
              <a:rPr lang="en-US" sz="5400" dirty="0">
                <a:latin typeface="Tw Cen MT Condensed Extra Bold" panose="020B0803020202020204" pitchFamily="34" charset="0"/>
              </a:rPr>
              <a:t>Kings </a:t>
            </a:r>
            <a:r>
              <a:rPr lang="en-US" sz="5400" dirty="0" smtClean="0">
                <a:latin typeface="Tw Cen MT Condensed Extra Bold" panose="020B0803020202020204" pitchFamily="34" charset="0"/>
              </a:rPr>
              <a:t>17:4-6</a:t>
            </a:r>
            <a:endParaRPr lang="en-US" sz="54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3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31481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w Cen MT Condensed Extra Bold" panose="020B0803020202020204" pitchFamily="34" charset="0"/>
              </a:rPr>
              <a:t>in the morning</a:t>
            </a:r>
            <a:r>
              <a:rPr lang="en-US" sz="6000" dirty="0">
                <a:latin typeface="Tw Cen MT Condensed Extra Bold" panose="020B0803020202020204" pitchFamily="34" charset="0"/>
              </a:rPr>
              <a:t>, and bread and meat in the evening, and he drank from</a:t>
            </a:r>
          </a:p>
          <a:p>
            <a:pPr algn="ctr"/>
            <a:r>
              <a:rPr lang="en-US" sz="6000" dirty="0">
                <a:latin typeface="Tw Cen MT Condensed Extra Bold" panose="020B0803020202020204" pitchFamily="34" charset="0"/>
              </a:rPr>
              <a:t>the brook.”</a:t>
            </a:r>
            <a:endParaRPr lang="en-US" sz="6600" dirty="0">
              <a:latin typeface="Tw Cen MT Condensed Extra Bold" panose="020B08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862" y="0"/>
            <a:ext cx="438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w Cen MT Condensed Extra Bold" panose="020B0803020202020204" pitchFamily="34" charset="0"/>
              </a:rPr>
              <a:t>1 </a:t>
            </a:r>
            <a:r>
              <a:rPr lang="en-US" sz="5400" dirty="0">
                <a:latin typeface="Tw Cen MT Condensed Extra Bold" panose="020B0803020202020204" pitchFamily="34" charset="0"/>
              </a:rPr>
              <a:t>Kings </a:t>
            </a:r>
            <a:r>
              <a:rPr lang="en-US" sz="5400" dirty="0" smtClean="0">
                <a:latin typeface="Tw Cen MT Condensed Extra Bold" panose="020B0803020202020204" pitchFamily="34" charset="0"/>
              </a:rPr>
              <a:t>17:4-6</a:t>
            </a:r>
            <a:endParaRPr lang="en-US" sz="54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37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22515" y="548640"/>
            <a:ext cx="11260182" cy="5904411"/>
          </a:xfrm>
          <a:prstGeom prst="flowChartAlternateProcess">
            <a:avLst/>
          </a:prstGeom>
          <a:solidFill>
            <a:srgbClr val="1C181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3143" y="1423851"/>
            <a:ext cx="1112955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Three seasons </a:t>
            </a:r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of Preparations</a:t>
            </a:r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:</a:t>
            </a:r>
          </a:p>
          <a:p>
            <a:pPr marL="914400" indent="-914400" algn="ctr">
              <a:buAutoNum type="arabicPeriod"/>
            </a:pPr>
            <a:r>
              <a:rPr lang="en-US" sz="54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Season </a:t>
            </a:r>
            <a:r>
              <a:rPr lang="en-US" sz="54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of isolated </a:t>
            </a:r>
            <a:r>
              <a:rPr lang="en-US" sz="54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pain</a:t>
            </a:r>
          </a:p>
          <a:p>
            <a:pPr algn="ctr"/>
            <a:r>
              <a:rPr lang="en-US" sz="54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2. Season </a:t>
            </a:r>
            <a:r>
              <a:rPr lang="en-US" sz="54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of </a:t>
            </a:r>
            <a:r>
              <a:rPr lang="en-US" sz="54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total dependence</a:t>
            </a:r>
          </a:p>
          <a:p>
            <a:pPr algn="ctr"/>
            <a:r>
              <a:rPr lang="en-US" sz="54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3. </a:t>
            </a:r>
            <a:r>
              <a:rPr lang="en-US" sz="54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Season of unconditional </a:t>
            </a:r>
            <a:r>
              <a:rPr lang="en-US" sz="54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obedience</a:t>
            </a:r>
            <a:endParaRPr lang="en-US" sz="5400" dirty="0">
              <a:solidFill>
                <a:srgbClr val="CFA983"/>
              </a:solidFill>
              <a:latin typeface="Tw Cen MT Condensed Extra Bold" panose="020B0803020202020204" pitchFamily="34" charset="0"/>
            </a:endParaRPr>
          </a:p>
          <a:p>
            <a:pPr algn="ctr"/>
            <a:r>
              <a:rPr lang="en-US" sz="6600" dirty="0" smtClean="0">
                <a:latin typeface="Arial Black" panose="020B0A04020102020204" pitchFamily="34" charset="0"/>
              </a:rPr>
              <a:t> </a:t>
            </a:r>
            <a:endParaRPr lang="en-US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7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1231481"/>
            <a:ext cx="6648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w Cen MT Condensed Extra Bold" panose="020B0803020202020204" pitchFamily="34" charset="0"/>
              </a:rPr>
              <a:t>“Some time later, </a:t>
            </a:r>
            <a:endParaRPr lang="en-US" sz="6600" dirty="0">
              <a:latin typeface="Tw Cen MT Condensed Extra Bold" panose="020B08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862" y="0"/>
            <a:ext cx="438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w Cen MT Condensed Extra Bold" panose="020B0803020202020204" pitchFamily="34" charset="0"/>
              </a:rPr>
              <a:t>1 </a:t>
            </a:r>
            <a:r>
              <a:rPr lang="en-US" sz="5400" dirty="0">
                <a:latin typeface="Tw Cen MT Condensed Extra Bold" panose="020B0803020202020204" pitchFamily="34" charset="0"/>
              </a:rPr>
              <a:t>Kings </a:t>
            </a:r>
            <a:r>
              <a:rPr lang="en-US" sz="5400" dirty="0" smtClean="0">
                <a:latin typeface="Tw Cen MT Condensed Extra Bold" panose="020B0803020202020204" pitchFamily="34" charset="0"/>
              </a:rPr>
              <a:t>17:7</a:t>
            </a:r>
            <a:endParaRPr lang="en-US" sz="54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2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31481"/>
            <a:ext cx="1219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w Cen MT Condensed Extra Bold" panose="020B0803020202020204" pitchFamily="34" charset="0"/>
              </a:rPr>
              <a:t>“Some time later,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the brook </a:t>
            </a:r>
            <a:r>
              <a:rPr lang="en-US" sz="6000" dirty="0">
                <a:latin typeface="Tw Cen MT Condensed Extra Bold" panose="020B0803020202020204" pitchFamily="34" charset="0"/>
              </a:rPr>
              <a:t>dried up because there had been no rain in the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land. Then </a:t>
            </a:r>
            <a:r>
              <a:rPr lang="en-US" sz="6000" dirty="0">
                <a:latin typeface="Tw Cen MT Condensed Extra Bold" panose="020B0803020202020204" pitchFamily="34" charset="0"/>
              </a:rPr>
              <a:t>the word of the LORD came to him: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“Go </a:t>
            </a:r>
            <a:r>
              <a:rPr lang="en-US" sz="6000" dirty="0">
                <a:latin typeface="Tw Cen MT Condensed Extra Bold" panose="020B0803020202020204" pitchFamily="34" charset="0"/>
              </a:rPr>
              <a:t>at once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to </a:t>
            </a:r>
            <a:r>
              <a:rPr lang="en-US" sz="6000" dirty="0" err="1" smtClean="0">
                <a:latin typeface="Tw Cen MT Condensed Extra Bold" panose="020B0803020202020204" pitchFamily="34" charset="0"/>
              </a:rPr>
              <a:t>Zarephath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 </a:t>
            </a:r>
            <a:r>
              <a:rPr lang="en-US" sz="6000" dirty="0">
                <a:latin typeface="Tw Cen MT Condensed Extra Bold" panose="020B0803020202020204" pitchFamily="34" charset="0"/>
              </a:rPr>
              <a:t>of Sidon and stay there.”</a:t>
            </a:r>
            <a:endParaRPr lang="en-US" sz="6600" dirty="0">
              <a:latin typeface="Tw Cen MT Condensed Extra Bold" panose="020B08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862" y="0"/>
            <a:ext cx="438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w Cen MT Condensed Extra Bold" panose="020B0803020202020204" pitchFamily="34" charset="0"/>
              </a:rPr>
              <a:t>1 </a:t>
            </a:r>
            <a:r>
              <a:rPr lang="en-US" sz="5400" dirty="0">
                <a:latin typeface="Tw Cen MT Condensed Extra Bold" panose="020B0803020202020204" pitchFamily="34" charset="0"/>
              </a:rPr>
              <a:t>Kings </a:t>
            </a:r>
            <a:r>
              <a:rPr lang="en-US" sz="5400" dirty="0" smtClean="0">
                <a:latin typeface="Tw Cen MT Condensed Extra Bold" panose="020B0803020202020204" pitchFamily="34" charset="0"/>
              </a:rPr>
              <a:t>17:7</a:t>
            </a:r>
            <a:endParaRPr lang="en-US" sz="54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5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22515" y="548640"/>
            <a:ext cx="11260182" cy="5904411"/>
          </a:xfrm>
          <a:prstGeom prst="flowChartAlternateProcess">
            <a:avLst/>
          </a:prstGeom>
          <a:solidFill>
            <a:srgbClr val="1C181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3143" y="1423851"/>
            <a:ext cx="111295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God may cause the brook to</a:t>
            </a:r>
          </a:p>
          <a:p>
            <a:pPr algn="ctr"/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dry up to give us the courage to leave where we are and to go</a:t>
            </a:r>
          </a:p>
          <a:p>
            <a:pPr algn="ctr"/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where we are supposed to </a:t>
            </a:r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be</a:t>
            </a:r>
            <a:r>
              <a:rPr lang="en-US" sz="6600" dirty="0" smtClean="0">
                <a:latin typeface="Arial Black" panose="020B0A04020102020204" pitchFamily="34" charset="0"/>
              </a:rPr>
              <a:t> </a:t>
            </a:r>
            <a:endParaRPr lang="en-US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7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157" y="1936877"/>
            <a:ext cx="10983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9845A"/>
                </a:solidFill>
                <a:latin typeface="Tw Cen MT Condensed Extra Bold" panose="020B0803020202020204" pitchFamily="34" charset="0"/>
              </a:rPr>
              <a:t>Ahab did more evil in </a:t>
            </a:r>
            <a:r>
              <a:rPr lang="en-US" sz="6000" dirty="0" smtClean="0">
                <a:solidFill>
                  <a:srgbClr val="C9845A"/>
                </a:solidFill>
                <a:latin typeface="Tw Cen MT Condensed Extra Bold" panose="020B0803020202020204" pitchFamily="34" charset="0"/>
              </a:rPr>
              <a:t>the eyes </a:t>
            </a:r>
            <a:r>
              <a:rPr lang="en-US" sz="6000" dirty="0">
                <a:solidFill>
                  <a:srgbClr val="C9845A"/>
                </a:solidFill>
                <a:latin typeface="Tw Cen MT Condensed Extra Bold" panose="020B0803020202020204" pitchFamily="34" charset="0"/>
              </a:rPr>
              <a:t>of God than any of those before him.</a:t>
            </a:r>
            <a:endParaRPr lang="en-US" sz="6600" dirty="0">
              <a:solidFill>
                <a:srgbClr val="C9845A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1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22515" y="548640"/>
            <a:ext cx="11260182" cy="5904411"/>
          </a:xfrm>
          <a:prstGeom prst="flowChartAlternateProcess">
            <a:avLst/>
          </a:prstGeom>
          <a:solidFill>
            <a:srgbClr val="1C181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3143" y="376913"/>
            <a:ext cx="1112955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God may cause the brook to</a:t>
            </a:r>
          </a:p>
          <a:p>
            <a:pPr algn="ctr"/>
            <a:r>
              <a:rPr lang="en-US" sz="80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dry up to give us the courage to leave where we are and to </a:t>
            </a:r>
            <a:r>
              <a:rPr lang="en-US" sz="80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go where </a:t>
            </a:r>
            <a:r>
              <a:rPr lang="en-US" sz="80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we are supposed to </a:t>
            </a:r>
            <a:r>
              <a:rPr lang="en-US" sz="80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be</a:t>
            </a:r>
            <a:r>
              <a:rPr lang="en-US" sz="8000" dirty="0" smtClean="0">
                <a:latin typeface="Arial Black" panose="020B0A04020102020204" pitchFamily="34" charset="0"/>
              </a:rPr>
              <a:t> </a:t>
            </a:r>
            <a:endParaRPr lang="en-US" sz="8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65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6720" y="326571"/>
            <a:ext cx="11338560" cy="6204858"/>
          </a:xfrm>
          <a:prstGeom prst="rect">
            <a:avLst/>
          </a:prstGeom>
          <a:solidFill>
            <a:srgbClr val="251A24"/>
          </a:solidFill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4101" y="396426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FA983"/>
                </a:solidFill>
                <a:latin typeface="Arial Black" panose="020B0A04020102020204" pitchFamily="34" charset="0"/>
              </a:rPr>
              <a:t>People say</a:t>
            </a:r>
            <a:endParaRPr lang="en-US" sz="3200" dirty="0">
              <a:solidFill>
                <a:srgbClr val="CFA98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0046" y="1277896"/>
            <a:ext cx="10855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“God guides by what He provides</a:t>
            </a:r>
            <a:r>
              <a:rPr lang="en-US" sz="60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,”</a:t>
            </a:r>
            <a:endParaRPr lang="en-US" sz="6000" dirty="0">
              <a:solidFill>
                <a:srgbClr val="CFA983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0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6720" y="326571"/>
            <a:ext cx="11338560" cy="6204858"/>
          </a:xfrm>
          <a:prstGeom prst="rect">
            <a:avLst/>
          </a:prstGeom>
          <a:solidFill>
            <a:srgbClr val="251A24"/>
          </a:solidFill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4101" y="396426"/>
            <a:ext cx="513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FA983"/>
                </a:solidFill>
                <a:latin typeface="Arial Black" panose="020B0A04020102020204" pitchFamily="34" charset="0"/>
              </a:rPr>
              <a:t>Preachers </a:t>
            </a:r>
            <a:r>
              <a:rPr lang="en-US" sz="3200" dirty="0">
                <a:solidFill>
                  <a:srgbClr val="CFA983"/>
                </a:solidFill>
                <a:latin typeface="Arial Black" panose="020B0A04020102020204" pitchFamily="34" charset="0"/>
              </a:rPr>
              <a:t>s</a:t>
            </a:r>
            <a:r>
              <a:rPr lang="en-US" sz="3200" dirty="0" smtClean="0">
                <a:solidFill>
                  <a:srgbClr val="CFA983"/>
                </a:solidFill>
                <a:latin typeface="Arial Black" panose="020B0A04020102020204" pitchFamily="34" charset="0"/>
              </a:rPr>
              <a:t>ay</a:t>
            </a:r>
            <a:endParaRPr lang="en-US" sz="3200" dirty="0">
              <a:solidFill>
                <a:srgbClr val="CFA98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0046" y="1277896"/>
            <a:ext cx="108552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“</a:t>
            </a:r>
            <a:r>
              <a:rPr lang="en-US" sz="60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Where there is vision, God</a:t>
            </a:r>
          </a:p>
          <a:p>
            <a:pPr algn="ctr"/>
            <a:r>
              <a:rPr lang="en-US" sz="60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gives the provision,”</a:t>
            </a:r>
          </a:p>
        </p:txBody>
      </p:sp>
    </p:spTree>
    <p:extLst>
      <p:ext uri="{BB962C8B-B14F-4D97-AF65-F5344CB8AC3E}">
        <p14:creationId xmlns:p14="http://schemas.microsoft.com/office/powerpoint/2010/main" val="42815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22515" y="548640"/>
            <a:ext cx="11260182" cy="5904411"/>
          </a:xfrm>
          <a:prstGeom prst="flowChartAlternateProcess">
            <a:avLst/>
          </a:prstGeom>
          <a:solidFill>
            <a:srgbClr val="1C181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2515" y="2439016"/>
            <a:ext cx="112601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God also guides by</a:t>
            </a:r>
          </a:p>
          <a:p>
            <a:pPr algn="ctr"/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what He does not </a:t>
            </a:r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provide</a:t>
            </a:r>
            <a:endParaRPr lang="en-US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3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52" name="Picture 4" descr="The Karate Kid Quotes: Top 10 Best Movie Lines | Heavy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0" y="273548"/>
            <a:ext cx="7305675" cy="4114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9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52" name="Picture 4" descr="The Karate Kid Quotes: Top 10 Best Movie Lines | Heavy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0" y="273548"/>
            <a:ext cx="7305675" cy="4114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alph Macchio, Karate Kid star, resumes role in Youtube's 'Cobra Kai'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65" y="862149"/>
            <a:ext cx="5454835" cy="2874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7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52" name="Picture 4" descr="The Karate Kid Quotes: Top 10 Best Movie Lines | Heavy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0" y="273548"/>
            <a:ext cx="7305675" cy="4114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alph Macchio, Karate Kid star, resumes role in Youtube's 'Cobra Kai'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65" y="862149"/>
            <a:ext cx="5454835" cy="2874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-karate-kid-paint-the-fence - ICU Revisi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090" y="2049322"/>
            <a:ext cx="5807968" cy="4678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46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31481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w Cen MT Condensed Extra Bold" panose="020B0803020202020204" pitchFamily="34" charset="0"/>
              </a:rPr>
              <a:t>“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The flour </a:t>
            </a:r>
            <a:r>
              <a:rPr lang="en-US" sz="6000" dirty="0">
                <a:latin typeface="Tw Cen MT Condensed Extra Bold" panose="020B0803020202020204" pitchFamily="34" charset="0"/>
              </a:rPr>
              <a:t>that you have will not run out. And the jar of oil will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not run </a:t>
            </a:r>
            <a:r>
              <a:rPr lang="en-US" sz="6000" dirty="0">
                <a:latin typeface="Tw Cen MT Condensed Extra Bold" panose="020B0803020202020204" pitchFamily="34" charset="0"/>
              </a:rPr>
              <a:t>dry. Go back and bake me some biscuits.”</a:t>
            </a:r>
            <a:endParaRPr lang="en-US" sz="66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84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31481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w Cen MT Condensed Extra Bold" panose="020B0803020202020204" pitchFamily="34" charset="0"/>
              </a:rPr>
              <a:t>“Is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this God’s </a:t>
            </a:r>
            <a:r>
              <a:rPr lang="en-US" sz="6000" dirty="0">
                <a:latin typeface="Tw Cen MT Condensed Extra Bold" panose="020B0803020202020204" pitchFamily="34" charset="0"/>
              </a:rPr>
              <a:t>judgment on me because I turned against the one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true god</a:t>
            </a:r>
            <a:r>
              <a:rPr lang="en-US" sz="6000" dirty="0">
                <a:latin typeface="Tw Cen MT Condensed Extra Bold" panose="020B0803020202020204" pitchFamily="34" charset="0"/>
              </a:rPr>
              <a:t>, to these false gods? Elijah, did you come here so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this would </a:t>
            </a:r>
            <a:r>
              <a:rPr lang="en-US" sz="6000" dirty="0">
                <a:latin typeface="Tw Cen MT Condensed Extra Bold" panose="020B0803020202020204" pitchFamily="34" charset="0"/>
              </a:rPr>
              <a:t>happen?”</a:t>
            </a:r>
            <a:endParaRPr lang="en-US" sz="66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83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22515" y="548640"/>
            <a:ext cx="11260182" cy="5904411"/>
          </a:xfrm>
          <a:prstGeom prst="flowChartAlternateProcess">
            <a:avLst/>
          </a:prstGeom>
          <a:solidFill>
            <a:srgbClr val="1C181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2515" y="1105287"/>
            <a:ext cx="1126018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God used these things to shape </a:t>
            </a:r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him into </a:t>
            </a:r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a true man of God</a:t>
            </a:r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.</a:t>
            </a:r>
            <a:endParaRPr lang="en-US" sz="3200" dirty="0" smtClean="0">
              <a:solidFill>
                <a:srgbClr val="CFA983"/>
              </a:solidFill>
              <a:latin typeface="Tw Cen MT Condensed Extra Bold" panose="020B0803020202020204" pitchFamily="34" charset="0"/>
            </a:endParaRPr>
          </a:p>
          <a:p>
            <a:pPr algn="ctr"/>
            <a:r>
              <a:rPr lang="en-US" sz="32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 </a:t>
            </a:r>
            <a:endParaRPr lang="en-US" sz="1000" dirty="0" smtClean="0">
              <a:solidFill>
                <a:srgbClr val="CFA983"/>
              </a:solidFill>
              <a:latin typeface="Tw Cen MT Condensed Extra Bold" panose="020B0803020202020204" pitchFamily="34" charset="0"/>
            </a:endParaRPr>
          </a:p>
          <a:p>
            <a:pPr algn="ctr"/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God </a:t>
            </a:r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is using these things to shape </a:t>
            </a:r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you into </a:t>
            </a:r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a man or woman of God.</a:t>
            </a:r>
            <a:endParaRPr lang="en-US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5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157" y="1536174"/>
            <a:ext cx="109836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9845A"/>
                </a:solidFill>
                <a:latin typeface="Tw Cen MT Condensed Extra Bold" panose="020B0803020202020204" pitchFamily="34" charset="0"/>
              </a:rPr>
              <a:t>Ahab did more to provoke the Lord, the God </a:t>
            </a:r>
            <a:r>
              <a:rPr lang="en-US" sz="6000" dirty="0" smtClean="0">
                <a:solidFill>
                  <a:srgbClr val="C9845A"/>
                </a:solidFill>
                <a:latin typeface="Tw Cen MT Condensed Extra Bold" panose="020B0803020202020204" pitchFamily="34" charset="0"/>
              </a:rPr>
              <a:t>of Israel</a:t>
            </a:r>
            <a:r>
              <a:rPr lang="en-US" sz="6000" dirty="0">
                <a:solidFill>
                  <a:srgbClr val="C9845A"/>
                </a:solidFill>
                <a:latin typeface="Tw Cen MT Condensed Extra Bold" panose="020B0803020202020204" pitchFamily="34" charset="0"/>
              </a:rPr>
              <a:t>, to anger than all the kings of Israel who were before him.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862" y="0"/>
            <a:ext cx="438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w Cen MT Condensed Extra Bold" panose="020B0803020202020204" pitchFamily="34" charset="0"/>
              </a:rPr>
              <a:t>1 Kings 16:33</a:t>
            </a:r>
            <a:endParaRPr lang="en-US" sz="54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48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31481"/>
            <a:ext cx="1219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w Cen MT Condensed Extra Bold" panose="020B0803020202020204" pitchFamily="34" charset="0"/>
              </a:rPr>
              <a:t>“The woman of God, He’d just raised</a:t>
            </a:r>
          </a:p>
          <a:p>
            <a:pPr algn="ctr"/>
            <a:r>
              <a:rPr lang="en-US" sz="6000" dirty="0">
                <a:latin typeface="Tw Cen MT Condensed Extra Bold" panose="020B0803020202020204" pitchFamily="34" charset="0"/>
              </a:rPr>
              <a:t>her son. She, she says to Elijah, “Wow! Now I know that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you are </a:t>
            </a:r>
            <a:r>
              <a:rPr lang="en-US" sz="6000" dirty="0">
                <a:latin typeface="Tw Cen MT Condensed Extra Bold" panose="020B0803020202020204" pitchFamily="34" charset="0"/>
              </a:rPr>
              <a:t>a,” what? “Now I know you are, you are a man of God </a:t>
            </a:r>
            <a:r>
              <a:rPr lang="en-US" sz="6000" dirty="0" smtClean="0">
                <a:latin typeface="Tw Cen MT Condensed Extra Bold" panose="020B0803020202020204" pitchFamily="34" charset="0"/>
              </a:rPr>
              <a:t>and the </a:t>
            </a:r>
            <a:r>
              <a:rPr lang="en-US" sz="6000" dirty="0">
                <a:latin typeface="Tw Cen MT Condensed Extra Bold" panose="020B0803020202020204" pitchFamily="34" charset="0"/>
              </a:rPr>
              <a:t>word of the Lord from your mouth is truth.”</a:t>
            </a:r>
            <a:endParaRPr lang="en-US" sz="6600" dirty="0">
              <a:latin typeface="Tw Cen MT Condensed Extra Bold" panose="020B08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862" y="0"/>
            <a:ext cx="438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w Cen MT Condensed Extra Bold" panose="020B0803020202020204" pitchFamily="34" charset="0"/>
              </a:rPr>
              <a:t>1 </a:t>
            </a:r>
            <a:r>
              <a:rPr lang="en-US" sz="5400" dirty="0">
                <a:latin typeface="Tw Cen MT Condensed Extra Bold" panose="020B0803020202020204" pitchFamily="34" charset="0"/>
              </a:rPr>
              <a:t>Kings </a:t>
            </a:r>
            <a:r>
              <a:rPr lang="en-US" sz="5400" dirty="0" smtClean="0">
                <a:latin typeface="Tw Cen MT Condensed Extra Bold" panose="020B0803020202020204" pitchFamily="34" charset="0"/>
              </a:rPr>
              <a:t>24</a:t>
            </a:r>
            <a:endParaRPr lang="en-US" sz="54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41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9337" y="414806"/>
            <a:ext cx="119133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>
                <a:solidFill>
                  <a:srgbClr val="EDA4C7"/>
                </a:solidFill>
                <a:latin typeface="Gabriel Weiss' Friends Font" panose="00000400000000000000" pitchFamily="2" charset="0"/>
              </a:rPr>
              <a:t>   </a:t>
            </a:r>
            <a:r>
              <a:rPr lang="en-US" sz="6000" b="1" dirty="0" smtClean="0">
                <a:ln w="28575">
                  <a:solidFill>
                    <a:srgbClr val="69432D"/>
                  </a:solidFill>
                </a:ln>
                <a:solidFill>
                  <a:srgbClr val="E8D6A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>LET’S</a:t>
            </a:r>
            <a:r>
              <a:rPr lang="en-US" sz="13800" b="1" dirty="0" smtClean="0">
                <a:ln w="28575">
                  <a:solidFill>
                    <a:srgbClr val="69432D"/>
                  </a:solidFill>
                </a:ln>
                <a:solidFill>
                  <a:srgbClr val="E8D6A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> </a:t>
            </a:r>
          </a:p>
          <a:p>
            <a:pPr algn="ctr"/>
            <a:r>
              <a:rPr lang="en-US" sz="13800" b="1" dirty="0" smtClean="0">
                <a:ln w="28575">
                  <a:solidFill>
                    <a:srgbClr val="69432D"/>
                  </a:solidFill>
                </a:ln>
                <a:solidFill>
                  <a:srgbClr val="E8D6A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>PRAY</a:t>
            </a:r>
            <a:endParaRPr lang="en-US" sz="13800" b="1" dirty="0" smtClean="0">
              <a:ln w="28575">
                <a:solidFill>
                  <a:srgbClr val="69432D"/>
                </a:solidFill>
              </a:ln>
              <a:solidFill>
                <a:srgbClr val="E8D6A2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Segoe Script" panose="030B0504020000000003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6" y="4894942"/>
            <a:ext cx="2278380" cy="151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7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22515" y="548640"/>
            <a:ext cx="11260182" cy="5904411"/>
          </a:xfrm>
          <a:prstGeom prst="flowChartAlternateProcess">
            <a:avLst/>
          </a:prstGeom>
          <a:solidFill>
            <a:srgbClr val="1C181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2515" y="2734270"/>
            <a:ext cx="11260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He raised up one person</a:t>
            </a:r>
            <a:endParaRPr lang="en-US" sz="6600" dirty="0">
              <a:solidFill>
                <a:srgbClr val="CFA983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22515" y="548640"/>
            <a:ext cx="11260182" cy="5904411"/>
          </a:xfrm>
          <a:prstGeom prst="flowChartAlternateProcess">
            <a:avLst/>
          </a:prstGeom>
          <a:solidFill>
            <a:srgbClr val="1C181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2515" y="2734270"/>
            <a:ext cx="11260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“The making of a man of God,”</a:t>
            </a:r>
          </a:p>
        </p:txBody>
      </p:sp>
    </p:spTree>
    <p:extLst>
      <p:ext uri="{BB962C8B-B14F-4D97-AF65-F5344CB8AC3E}">
        <p14:creationId xmlns:p14="http://schemas.microsoft.com/office/powerpoint/2010/main" val="29253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22515" y="548640"/>
            <a:ext cx="11260182" cy="5904411"/>
          </a:xfrm>
          <a:prstGeom prst="flowChartAlternateProcess">
            <a:avLst/>
          </a:prstGeom>
          <a:solidFill>
            <a:srgbClr val="1C181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3143" y="735093"/>
            <a:ext cx="111295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What does the name Elijah mean</a:t>
            </a:r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?</a:t>
            </a:r>
          </a:p>
          <a:p>
            <a:pPr algn="ctr"/>
            <a:endParaRPr lang="en-US" sz="4800" dirty="0" smtClean="0">
              <a:latin typeface="Arial Black" panose="020B0A04020102020204" pitchFamily="34" charset="0"/>
            </a:endParaRPr>
          </a:p>
          <a:p>
            <a:pPr algn="ctr"/>
            <a:r>
              <a:rPr lang="en-US" sz="6600" dirty="0" smtClean="0">
                <a:latin typeface="Arial Black" panose="020B0A04020102020204" pitchFamily="34" charset="0"/>
              </a:rPr>
              <a:t> </a:t>
            </a:r>
            <a:endParaRPr lang="en-US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1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22515" y="548640"/>
            <a:ext cx="11260182" cy="5904411"/>
          </a:xfrm>
          <a:prstGeom prst="flowChartAlternateProcess">
            <a:avLst/>
          </a:prstGeom>
          <a:solidFill>
            <a:srgbClr val="1C181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3143" y="735093"/>
            <a:ext cx="111295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What does the name Elijah mean</a:t>
            </a:r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?</a:t>
            </a:r>
          </a:p>
          <a:p>
            <a:pPr algn="ctr"/>
            <a:endParaRPr lang="en-US" sz="4800" dirty="0" smtClean="0">
              <a:latin typeface="Arial Black" panose="020B0A04020102020204" pitchFamily="34" charset="0"/>
            </a:endParaRPr>
          </a:p>
          <a:p>
            <a:pPr algn="ctr"/>
            <a:r>
              <a:rPr lang="en-US" sz="60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“</a:t>
            </a:r>
            <a:r>
              <a:rPr lang="en-US" sz="60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el” stands for Elohim, or God </a:t>
            </a:r>
          </a:p>
          <a:p>
            <a:pPr algn="ctr"/>
            <a:r>
              <a:rPr lang="en-US" sz="60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“I” my or mine</a:t>
            </a:r>
          </a:p>
          <a:p>
            <a:pPr algn="ctr"/>
            <a:r>
              <a:rPr lang="en-US" sz="60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“Jah” comes from Jehovah</a:t>
            </a:r>
            <a:r>
              <a:rPr lang="en-US" sz="4800" dirty="0">
                <a:solidFill>
                  <a:srgbClr val="CFA983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sz="6600" dirty="0" smtClean="0">
                <a:latin typeface="Arial Black" panose="020B0A04020102020204" pitchFamily="34" charset="0"/>
              </a:rPr>
              <a:t> </a:t>
            </a:r>
            <a:endParaRPr lang="en-US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3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4251" y="8621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Alternate Process 2"/>
          <p:cNvSpPr/>
          <p:nvPr/>
        </p:nvSpPr>
        <p:spPr>
          <a:xfrm>
            <a:off x="522515" y="548640"/>
            <a:ext cx="11260182" cy="5904411"/>
          </a:xfrm>
          <a:prstGeom prst="flowChartAlternateProcess">
            <a:avLst/>
          </a:prstGeom>
          <a:solidFill>
            <a:srgbClr val="1C1813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3143" y="1046815"/>
            <a:ext cx="1112955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The name means: </a:t>
            </a:r>
            <a:endParaRPr lang="en-US" sz="6600" dirty="0">
              <a:solidFill>
                <a:srgbClr val="CFA983"/>
              </a:solidFill>
              <a:latin typeface="Tw Cen MT Condensed Extra Bold" panose="020B0803020202020204" pitchFamily="34" charset="0"/>
            </a:endParaRPr>
          </a:p>
          <a:p>
            <a:pPr algn="ctr"/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“The </a:t>
            </a:r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Lord is Jehovah. </a:t>
            </a:r>
            <a:endParaRPr lang="en-US" sz="6600" dirty="0" smtClean="0">
              <a:solidFill>
                <a:srgbClr val="CFA983"/>
              </a:solidFill>
              <a:latin typeface="Tw Cen MT Condensed Extra Bold" panose="020B0803020202020204" pitchFamily="34" charset="0"/>
            </a:endParaRPr>
          </a:p>
          <a:p>
            <a:pPr algn="ctr"/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My </a:t>
            </a:r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God is Jehovah. </a:t>
            </a:r>
            <a:endParaRPr lang="en-US" sz="6600" dirty="0" smtClean="0">
              <a:solidFill>
                <a:srgbClr val="CFA983"/>
              </a:solidFill>
              <a:latin typeface="Tw Cen MT Condensed Extra Bold" panose="020B0803020202020204" pitchFamily="34" charset="0"/>
            </a:endParaRPr>
          </a:p>
          <a:p>
            <a:pPr algn="ctr"/>
            <a:r>
              <a:rPr lang="en-US" sz="6600" dirty="0" smtClean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The </a:t>
            </a:r>
            <a:r>
              <a:rPr lang="en-US" sz="6600" dirty="0">
                <a:solidFill>
                  <a:srgbClr val="CFA983"/>
                </a:solidFill>
                <a:latin typeface="Tw Cen MT Condensed Extra Bold" panose="020B0803020202020204" pitchFamily="34" charset="0"/>
              </a:rPr>
              <a:t>Lord is my God.”</a:t>
            </a:r>
          </a:p>
          <a:p>
            <a:pPr algn="ctr"/>
            <a:endParaRPr lang="en-US" sz="4800" dirty="0" smtClean="0">
              <a:latin typeface="Arial Black" panose="020B0A04020102020204" pitchFamily="34" charset="0"/>
            </a:endParaRPr>
          </a:p>
          <a:p>
            <a:pPr algn="ctr"/>
            <a:r>
              <a:rPr lang="en-US" sz="6600" dirty="0" smtClean="0">
                <a:latin typeface="Arial Black" panose="020B0A04020102020204" pitchFamily="34" charset="0"/>
              </a:rPr>
              <a:t> </a:t>
            </a:r>
            <a:endParaRPr lang="en-US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8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10576</TotalTime>
  <Words>743</Words>
  <Application>Microsoft Office PowerPoint</Application>
  <PresentationFormat>Widescreen</PresentationFormat>
  <Paragraphs>91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Arial Black</vt:lpstr>
      <vt:lpstr>Calibri</vt:lpstr>
      <vt:lpstr>Calibri Light</vt:lpstr>
      <vt:lpstr>Gabriel Weiss' Friends Font</vt:lpstr>
      <vt:lpstr>Segoe Script</vt:lpstr>
      <vt:lpstr>Tw Cen MT Condensed Extra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Seanb</dc:creator>
  <cp:lastModifiedBy>Seanb</cp:lastModifiedBy>
  <cp:revision>80</cp:revision>
  <dcterms:created xsi:type="dcterms:W3CDTF">2021-10-16T04:32:25Z</dcterms:created>
  <dcterms:modified xsi:type="dcterms:W3CDTF">2022-04-24T06:00:12Z</dcterms:modified>
</cp:coreProperties>
</file>